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Proxima Nova"/>
      <p:regular r:id="rId14"/>
      <p:bold r:id="rId15"/>
      <p:italic r:id="rId16"/>
      <p:boldItalic r:id="rId17"/>
    </p:embeddedFont>
    <p:embeddedFont>
      <p:font typeface="Heebo"/>
      <p:regular r:id="rId18"/>
      <p:bold r:id="rId19"/>
    </p:embeddedFont>
    <p:embeddedFont>
      <p:font typeface="Proxima Nova Semibold"/>
      <p:regular r:id="rId20"/>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A99302-967F-4CC1-B97C-2F7346729FCA}">
  <a:tblStyle styleId="{EFA99302-967F-4CC1-B97C-2F7346729FC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Semibold-regular.fntdata"/><Relationship Id="rId11" Type="http://schemas.openxmlformats.org/officeDocument/2006/relationships/slide" Target="slides/slide5.xml"/><Relationship Id="rId22" Type="http://schemas.openxmlformats.org/officeDocument/2006/relationships/font" Target="fonts/ProximaNovaSemibold-boldItalic.fntdata"/><Relationship Id="rId10" Type="http://schemas.openxmlformats.org/officeDocument/2006/relationships/slide" Target="slides/slide4.xml"/><Relationship Id="rId21" Type="http://schemas.openxmlformats.org/officeDocument/2006/relationships/font" Target="fonts/ProximaNovaSemibold-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slideMaster" Target="slideMasters/slideMaster1.xml"/><Relationship Id="rId19" Type="http://schemas.openxmlformats.org/officeDocument/2006/relationships/font" Target="fonts/Heebo-bold.fntdata"/><Relationship Id="rId6" Type="http://schemas.openxmlformats.org/officeDocument/2006/relationships/notesMaster" Target="notesMasters/notesMaster1.xml"/><Relationship Id="rId18" Type="http://schemas.openxmlformats.org/officeDocument/2006/relationships/font" Target="fonts/Heeb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5e6cec8c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5e6cec8c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Our project aims to achieve the dolly zoom effect, popularized by the movie Vertigo. The dolly zoom effect is created by a cameraman simultaneously moving away from the subject while zooming in on the lens, creating a dizzying effect as the background seems to grow nearer without the subject moving. We wanted to explore how to achieve this effect computationally with Liang et al’s paper, which only uses one input image to output varying levels of dolly zooms.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5e6cec8c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5e6cec8c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5ae355e4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5ae355e4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5e6cec8c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5e6cec8c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5e6cec8c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5e6cec8c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5e6cec8c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5e6cec8c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9.jpg"/><Relationship Id="rId6"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4.jpg"/><Relationship Id="rId6" Type="http://schemas.openxmlformats.org/officeDocument/2006/relationships/image" Target="../media/image6.jpg"/><Relationship Id="rId7"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61100" y="963850"/>
            <a:ext cx="5865900" cy="1872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Computational Dolly Zoom</a:t>
            </a:r>
            <a:endParaRPr b="1">
              <a:latin typeface="Proxima Nova"/>
              <a:ea typeface="Proxima Nova"/>
              <a:cs typeface="Proxima Nova"/>
              <a:sym typeface="Proxima Nova"/>
            </a:endParaRPr>
          </a:p>
        </p:txBody>
      </p:sp>
      <p:sp>
        <p:nvSpPr>
          <p:cNvPr id="55" name="Google Shape;55;p13"/>
          <p:cNvSpPr txBox="1"/>
          <p:nvPr>
            <p:ph idx="1" type="subTitle"/>
          </p:nvPr>
        </p:nvSpPr>
        <p:spPr>
          <a:xfrm>
            <a:off x="417325" y="3073950"/>
            <a:ext cx="4864500" cy="383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solidFill>
                  <a:schemeClr val="dk1"/>
                </a:solidFill>
                <a:latin typeface="Heebo"/>
                <a:ea typeface="Heebo"/>
                <a:cs typeface="Heebo"/>
                <a:sym typeface="Heebo"/>
              </a:rPr>
              <a:t>Beatrice Hoang and Jessica Wan</a:t>
            </a:r>
            <a:endParaRPr>
              <a:solidFill>
                <a:schemeClr val="dk1"/>
              </a:solidFill>
              <a:latin typeface="Heebo"/>
              <a:ea typeface="Heebo"/>
              <a:cs typeface="Heebo"/>
              <a:sym typeface="Heeb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7360"/>
        </a:solidFill>
      </p:bgPr>
    </p:bg>
    <p:spTree>
      <p:nvGrpSpPr>
        <p:cNvPr id="59" name="Shape 59"/>
        <p:cNvGrpSpPr/>
        <p:nvPr/>
      </p:nvGrpSpPr>
      <p:grpSpPr>
        <a:xfrm>
          <a:off x="0" y="0"/>
          <a:ext cx="0" cy="0"/>
          <a:chOff x="0" y="0"/>
          <a:chExt cx="0" cy="0"/>
        </a:xfrm>
      </p:grpSpPr>
      <p:sp>
        <p:nvSpPr>
          <p:cNvPr id="60" name="Google Shape;60;p14"/>
          <p:cNvSpPr/>
          <p:nvPr/>
        </p:nvSpPr>
        <p:spPr>
          <a:xfrm>
            <a:off x="1805700" y="743350"/>
            <a:ext cx="5556300" cy="3522900"/>
          </a:xfrm>
          <a:prstGeom prst="roundRect">
            <a:avLst>
              <a:gd fmla="val 393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1" name="Google Shape;61;p14"/>
          <p:cNvGraphicFramePr/>
          <p:nvPr/>
        </p:nvGraphicFramePr>
        <p:xfrm>
          <a:off x="2133338" y="1641850"/>
          <a:ext cx="3000000" cy="3000000"/>
        </p:xfrm>
        <a:graphic>
          <a:graphicData uri="http://schemas.openxmlformats.org/drawingml/2006/table">
            <a:tbl>
              <a:tblPr>
                <a:noFill/>
                <a:tableStyleId>{EFA99302-967F-4CC1-B97C-2F7346729FCA}</a:tableStyleId>
              </a:tblPr>
              <a:tblGrid>
                <a:gridCol w="4877325"/>
              </a:tblGrid>
              <a:tr h="434475">
                <a:tc>
                  <a:txBody>
                    <a:bodyPr/>
                    <a:lstStyle/>
                    <a:p>
                      <a:pPr indent="0" lvl="0" marL="0" rtl="0" algn="l">
                        <a:spcBef>
                          <a:spcPts val="0"/>
                        </a:spcBef>
                        <a:spcAft>
                          <a:spcPts val="0"/>
                        </a:spcAft>
                        <a:buNone/>
                      </a:pPr>
                      <a:r>
                        <a:rPr lang="en" sz="1300">
                          <a:latin typeface="Heebo"/>
                          <a:ea typeface="Heebo"/>
                          <a:cs typeface="Heebo"/>
                          <a:sym typeface="Heebo"/>
                        </a:rPr>
                        <a:t>Dolly Zoom → Significant Skill</a:t>
                      </a:r>
                      <a:endParaRPr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434475">
                <a:tc>
                  <a:txBody>
                    <a:bodyPr/>
                    <a:lstStyle/>
                    <a:p>
                      <a:pPr indent="0" lvl="0" marL="0" rtl="0" algn="l">
                        <a:spcBef>
                          <a:spcPts val="0"/>
                        </a:spcBef>
                        <a:spcAft>
                          <a:spcPts val="0"/>
                        </a:spcAft>
                        <a:buNone/>
                      </a:pPr>
                      <a:r>
                        <a:rPr b="1" lang="en" sz="1300">
                          <a:latin typeface="Heebo"/>
                          <a:ea typeface="Heebo"/>
                          <a:cs typeface="Heebo"/>
                          <a:sym typeface="Heebo"/>
                        </a:rPr>
                        <a:t>Goal:</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4475">
                <a:tc>
                  <a:txBody>
                    <a:bodyPr/>
                    <a:lstStyle/>
                    <a:p>
                      <a:pPr indent="0" lvl="0" marL="0" rtl="0" algn="l">
                        <a:spcBef>
                          <a:spcPts val="0"/>
                        </a:spcBef>
                        <a:spcAft>
                          <a:spcPts val="0"/>
                        </a:spcAft>
                        <a:buNone/>
                      </a:pPr>
                      <a:r>
                        <a:rPr lang="en" sz="1300">
                          <a:latin typeface="Heebo"/>
                          <a:ea typeface="Heebo"/>
                          <a:cs typeface="Heebo"/>
                          <a:sym typeface="Heebo"/>
                        </a:rPr>
                        <a:t>Computationally reproduce dolly zoom effect using 1 image</a:t>
                      </a:r>
                      <a:endParaRPr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4475">
                <a:tc>
                  <a:txBody>
                    <a:bodyPr/>
                    <a:lstStyle/>
                    <a:p>
                      <a:pPr indent="0" lvl="0" marL="0" rtl="0" algn="l">
                        <a:spcBef>
                          <a:spcPts val="0"/>
                        </a:spcBef>
                        <a:spcAft>
                          <a:spcPts val="0"/>
                        </a:spcAft>
                        <a:buNone/>
                      </a:pPr>
                      <a:r>
                        <a:rPr b="1" lang="en" sz="1300">
                          <a:latin typeface="Heebo"/>
                          <a:ea typeface="Heebo"/>
                          <a:cs typeface="Heebo"/>
                          <a:sym typeface="Heebo"/>
                        </a:rPr>
                        <a:t>Paper:</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4475">
                <a:tc>
                  <a:txBody>
                    <a:bodyPr/>
                    <a:lstStyle/>
                    <a:p>
                      <a:pPr indent="0" lvl="0" marL="0" marR="0" rtl="0" algn="l">
                        <a:lnSpc>
                          <a:spcPct val="100000"/>
                        </a:lnSpc>
                        <a:spcBef>
                          <a:spcPts val="0"/>
                        </a:spcBef>
                        <a:spcAft>
                          <a:spcPts val="0"/>
                        </a:spcAft>
                        <a:buNone/>
                      </a:pPr>
                      <a:r>
                        <a:rPr lang="en" sz="1300">
                          <a:latin typeface="Heebo"/>
                          <a:ea typeface="Heebo"/>
                          <a:cs typeface="Heebo"/>
                          <a:sym typeface="Heebo"/>
                        </a:rPr>
                        <a:t>Liang et al. (2020). The “Vertigo Effect” on Your Smartphone: Dolly Zoom via Single Shot View Synthesis</a:t>
                      </a:r>
                      <a:endParaRPr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EEEEEE">
                          <a:alpha val="0"/>
                        </a:srgbClr>
                      </a:solidFill>
                      <a:prstDash val="solid"/>
                      <a:round/>
                      <a:headEnd len="sm" w="sm" type="none"/>
                      <a:tailEnd len="sm" w="sm" type="none"/>
                    </a:lnB>
                  </a:tcPr>
                </a:tc>
              </a:tr>
            </a:tbl>
          </a:graphicData>
        </a:graphic>
      </p:graphicFrame>
      <p:sp>
        <p:nvSpPr>
          <p:cNvPr id="62" name="Google Shape;62;p14"/>
          <p:cNvSpPr txBox="1"/>
          <p:nvPr>
            <p:ph type="title"/>
          </p:nvPr>
        </p:nvSpPr>
        <p:spPr>
          <a:xfrm>
            <a:off x="2133350" y="836950"/>
            <a:ext cx="331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latin typeface="Proxima Nova"/>
                <a:ea typeface="Proxima Nova"/>
                <a:cs typeface="Proxima Nova"/>
                <a:sym typeface="Proxima Nova"/>
              </a:rPr>
              <a:t>Goals</a:t>
            </a:r>
            <a:endParaRPr b="1" sz="302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D3D"/>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7601175" y="2844450"/>
            <a:ext cx="1455274" cy="1940326"/>
          </a:xfrm>
          <a:prstGeom prst="rect">
            <a:avLst/>
          </a:prstGeom>
          <a:noFill/>
          <a:ln>
            <a:noFill/>
          </a:ln>
        </p:spPr>
      </p:pic>
      <p:pic>
        <p:nvPicPr>
          <p:cNvPr id="68" name="Google Shape;68;p15"/>
          <p:cNvPicPr preferRelativeResize="0"/>
          <p:nvPr/>
        </p:nvPicPr>
        <p:blipFill>
          <a:blip r:embed="rId4">
            <a:alphaModFix/>
          </a:blip>
          <a:stretch>
            <a:fillRect/>
          </a:stretch>
        </p:blipFill>
        <p:spPr>
          <a:xfrm>
            <a:off x="6550300" y="2095551"/>
            <a:ext cx="1367975" cy="1823988"/>
          </a:xfrm>
          <a:prstGeom prst="rect">
            <a:avLst/>
          </a:prstGeom>
          <a:noFill/>
          <a:ln>
            <a:noFill/>
          </a:ln>
        </p:spPr>
      </p:pic>
      <p:pic>
        <p:nvPicPr>
          <p:cNvPr id="69" name="Google Shape;69;p15"/>
          <p:cNvPicPr preferRelativeResize="0"/>
          <p:nvPr/>
        </p:nvPicPr>
        <p:blipFill>
          <a:blip r:embed="rId5">
            <a:alphaModFix/>
          </a:blip>
          <a:stretch>
            <a:fillRect/>
          </a:stretch>
        </p:blipFill>
        <p:spPr>
          <a:xfrm>
            <a:off x="5535028" y="1118050"/>
            <a:ext cx="1367975" cy="1823978"/>
          </a:xfrm>
          <a:prstGeom prst="rect">
            <a:avLst/>
          </a:prstGeom>
          <a:noFill/>
          <a:ln>
            <a:noFill/>
          </a:ln>
        </p:spPr>
      </p:pic>
      <p:sp>
        <p:nvSpPr>
          <p:cNvPr id="70" name="Google Shape;70;p15"/>
          <p:cNvSpPr/>
          <p:nvPr/>
        </p:nvSpPr>
        <p:spPr>
          <a:xfrm>
            <a:off x="271475" y="991528"/>
            <a:ext cx="4062300" cy="3659400"/>
          </a:xfrm>
          <a:prstGeom prst="roundRect">
            <a:avLst>
              <a:gd fmla="val 3048"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1" name="Google Shape;71;p15"/>
          <p:cNvGraphicFramePr/>
          <p:nvPr/>
        </p:nvGraphicFramePr>
        <p:xfrm>
          <a:off x="434463" y="1031725"/>
          <a:ext cx="3000000" cy="3000000"/>
        </p:xfrm>
        <a:graphic>
          <a:graphicData uri="http://schemas.openxmlformats.org/drawingml/2006/table">
            <a:tbl>
              <a:tblPr>
                <a:noFill/>
                <a:tableStyleId>{EFA99302-967F-4CC1-B97C-2F7346729FCA}</a:tableStyleId>
              </a:tblPr>
              <a:tblGrid>
                <a:gridCol w="3736325"/>
              </a:tblGrid>
              <a:tr h="596500">
                <a:tc>
                  <a:txBody>
                    <a:bodyPr/>
                    <a:lstStyle/>
                    <a:p>
                      <a:pPr indent="0" lvl="0" marL="0" rtl="0" algn="l">
                        <a:spcBef>
                          <a:spcPts val="0"/>
                        </a:spcBef>
                        <a:spcAft>
                          <a:spcPts val="0"/>
                        </a:spcAft>
                        <a:buNone/>
                      </a:pPr>
                      <a:r>
                        <a:rPr b="1" lang="en" sz="1300">
                          <a:latin typeface="Heebo"/>
                          <a:ea typeface="Heebo"/>
                          <a:cs typeface="Heebo"/>
                          <a:sym typeface="Heebo"/>
                        </a:rPr>
                        <a:t>1. </a:t>
                      </a:r>
                      <a:r>
                        <a:rPr b="1" lang="en" sz="1300">
                          <a:latin typeface="Heebo"/>
                          <a:ea typeface="Heebo"/>
                          <a:cs typeface="Heebo"/>
                          <a:sym typeface="Heebo"/>
                        </a:rPr>
                        <a:t>Input: Original Image, known focal length</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EEEEEE">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596500">
                <a:tc>
                  <a:txBody>
                    <a:bodyPr/>
                    <a:lstStyle/>
                    <a:p>
                      <a:pPr indent="0" lvl="0" marL="0" rtl="0" algn="l">
                        <a:spcBef>
                          <a:spcPts val="0"/>
                        </a:spcBef>
                        <a:spcAft>
                          <a:spcPts val="0"/>
                        </a:spcAft>
                        <a:buNone/>
                      </a:pPr>
                      <a:r>
                        <a:rPr b="1" lang="en" sz="1300">
                          <a:latin typeface="Heebo"/>
                          <a:ea typeface="Heebo"/>
                          <a:cs typeface="Heebo"/>
                          <a:sym typeface="Heebo"/>
                        </a:rPr>
                        <a:t>2. ZoeDepth model → depth map</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6500">
                <a:tc>
                  <a:txBody>
                    <a:bodyPr/>
                    <a:lstStyle/>
                    <a:p>
                      <a:pPr indent="0" lvl="0" marL="0" rtl="0" algn="l">
                        <a:spcBef>
                          <a:spcPts val="0"/>
                        </a:spcBef>
                        <a:spcAft>
                          <a:spcPts val="0"/>
                        </a:spcAft>
                        <a:buNone/>
                      </a:pPr>
                      <a:r>
                        <a:rPr b="1" lang="en" sz="1300">
                          <a:latin typeface="Heebo"/>
                          <a:ea typeface="Heebo"/>
                          <a:cs typeface="Heebo"/>
                          <a:sym typeface="Heebo"/>
                        </a:rPr>
                        <a:t>3</a:t>
                      </a:r>
                      <a:r>
                        <a:rPr b="1" lang="en" sz="1300">
                          <a:latin typeface="Heebo"/>
                          <a:ea typeface="Heebo"/>
                          <a:cs typeface="Heebo"/>
                          <a:sym typeface="Heebo"/>
                        </a:rPr>
                        <a:t>. Digitally zoom image and depth map</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6500">
                <a:tc>
                  <a:txBody>
                    <a:bodyPr/>
                    <a:lstStyle/>
                    <a:p>
                      <a:pPr indent="0" lvl="0" marL="0" rtl="0" algn="l">
                        <a:spcBef>
                          <a:spcPts val="0"/>
                        </a:spcBef>
                        <a:spcAft>
                          <a:spcPts val="0"/>
                        </a:spcAft>
                        <a:buNone/>
                      </a:pPr>
                      <a:r>
                        <a:rPr b="1" lang="en" sz="1300">
                          <a:latin typeface="Heebo"/>
                          <a:ea typeface="Heebo"/>
                          <a:cs typeface="Heebo"/>
                          <a:sym typeface="Heebo"/>
                        </a:rPr>
                        <a:t>4</a:t>
                      </a:r>
                      <a:r>
                        <a:rPr b="1" lang="en" sz="1300">
                          <a:latin typeface="Heebo"/>
                          <a:ea typeface="Heebo"/>
                          <a:cs typeface="Heebo"/>
                          <a:sym typeface="Heebo"/>
                        </a:rPr>
                        <a:t>. Apply artificial dolly zoom x 2 “zoom levels”</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6500">
                <a:tc>
                  <a:txBody>
                    <a:bodyPr/>
                    <a:lstStyle/>
                    <a:p>
                      <a:pPr indent="0" lvl="0" marL="0" rtl="0" algn="l">
                        <a:spcBef>
                          <a:spcPts val="0"/>
                        </a:spcBef>
                        <a:spcAft>
                          <a:spcPts val="0"/>
                        </a:spcAft>
                        <a:buNone/>
                      </a:pPr>
                      <a:r>
                        <a:rPr b="1" lang="en" sz="1300">
                          <a:latin typeface="Heebo"/>
                          <a:ea typeface="Heebo"/>
                          <a:cs typeface="Heebo"/>
                          <a:sym typeface="Heebo"/>
                        </a:rPr>
                        <a:t>5</a:t>
                      </a:r>
                      <a:r>
                        <a:rPr b="1" lang="en" sz="1300">
                          <a:latin typeface="Heebo"/>
                          <a:ea typeface="Heebo"/>
                          <a:cs typeface="Heebo"/>
                          <a:sym typeface="Heebo"/>
                        </a:rPr>
                        <a:t>. Fuse outputs together</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6500">
                <a:tc>
                  <a:txBody>
                    <a:bodyPr/>
                    <a:lstStyle/>
                    <a:p>
                      <a:pPr indent="0" lvl="0" marL="0" marR="0" rtl="0" algn="l">
                        <a:lnSpc>
                          <a:spcPct val="100000"/>
                        </a:lnSpc>
                        <a:spcBef>
                          <a:spcPts val="0"/>
                        </a:spcBef>
                        <a:spcAft>
                          <a:spcPts val="0"/>
                        </a:spcAft>
                        <a:buNone/>
                      </a:pPr>
                      <a:r>
                        <a:rPr b="1" lang="en" sz="1300">
                          <a:latin typeface="Heebo"/>
                          <a:ea typeface="Heebo"/>
                          <a:cs typeface="Heebo"/>
                          <a:sym typeface="Heebo"/>
                        </a:rPr>
                        <a:t>6</a:t>
                      </a:r>
                      <a:r>
                        <a:rPr b="1" lang="en" sz="1300">
                          <a:latin typeface="Heebo"/>
                          <a:ea typeface="Heebo"/>
                          <a:cs typeface="Heebo"/>
                          <a:sym typeface="Heebo"/>
                        </a:rPr>
                        <a:t>. Fill gaps and holes</a:t>
                      </a:r>
                      <a:endParaRPr b="1" sz="1300">
                        <a:latin typeface="Heebo"/>
                        <a:ea typeface="Heebo"/>
                        <a:cs typeface="Heebo"/>
                        <a:sym typeface="Heebo"/>
                      </a:endParaRPr>
                    </a:p>
                  </a:txBody>
                  <a:tcPr marT="91425" marB="91425" marR="91425" marL="91425" anchor="ctr">
                    <a:lnL cap="flat" cmpd="sng" w="9525">
                      <a:solidFill>
                        <a:srgbClr val="EEEEEE">
                          <a:alpha val="0"/>
                        </a:srgbClr>
                      </a:solidFill>
                      <a:prstDash val="solid"/>
                      <a:round/>
                      <a:headEnd len="sm" w="sm" type="none"/>
                      <a:tailEnd len="sm" w="sm" type="none"/>
                    </a:lnL>
                    <a:lnR cap="flat" cmpd="sng" w="9525">
                      <a:solidFill>
                        <a:srgbClr val="EEEEE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r>
            </a:tbl>
          </a:graphicData>
        </a:graphic>
      </p:graphicFrame>
      <p:sp>
        <p:nvSpPr>
          <p:cNvPr id="72" name="Google Shape;72;p15"/>
          <p:cNvSpPr txBox="1"/>
          <p:nvPr>
            <p:ph type="title"/>
          </p:nvPr>
        </p:nvSpPr>
        <p:spPr>
          <a:xfrm>
            <a:off x="271475" y="226125"/>
            <a:ext cx="331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solidFill>
                  <a:schemeClr val="lt1"/>
                </a:solidFill>
                <a:latin typeface="Proxima Nova"/>
                <a:ea typeface="Proxima Nova"/>
                <a:cs typeface="Proxima Nova"/>
                <a:sym typeface="Proxima Nova"/>
              </a:rPr>
              <a:t>Pipeline</a:t>
            </a:r>
            <a:endParaRPr b="1" sz="3020">
              <a:solidFill>
                <a:schemeClr val="lt1"/>
              </a:solidFill>
              <a:latin typeface="Proxima Nova"/>
              <a:ea typeface="Proxima Nova"/>
              <a:cs typeface="Proxima Nova"/>
              <a:sym typeface="Proxima Nova"/>
            </a:endParaRPr>
          </a:p>
        </p:txBody>
      </p:sp>
      <p:pic>
        <p:nvPicPr>
          <p:cNvPr id="73" name="Google Shape;73;p15"/>
          <p:cNvPicPr preferRelativeResize="0"/>
          <p:nvPr/>
        </p:nvPicPr>
        <p:blipFill>
          <a:blip r:embed="rId6">
            <a:alphaModFix/>
          </a:blip>
          <a:stretch>
            <a:fillRect/>
          </a:stretch>
        </p:blipFill>
        <p:spPr>
          <a:xfrm>
            <a:off x="4484450" y="226125"/>
            <a:ext cx="1367975" cy="18239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1754988" y="1029813"/>
            <a:ext cx="2615900" cy="3486626"/>
          </a:xfrm>
          <a:prstGeom prst="rect">
            <a:avLst/>
          </a:prstGeom>
          <a:noFill/>
          <a:ln>
            <a:noFill/>
          </a:ln>
        </p:spPr>
      </p:pic>
      <p:pic>
        <p:nvPicPr>
          <p:cNvPr id="79" name="Google Shape;79;p16"/>
          <p:cNvPicPr preferRelativeResize="0"/>
          <p:nvPr/>
        </p:nvPicPr>
        <p:blipFill>
          <a:blip r:embed="rId4">
            <a:alphaModFix/>
          </a:blip>
          <a:stretch>
            <a:fillRect/>
          </a:stretch>
        </p:blipFill>
        <p:spPr>
          <a:xfrm>
            <a:off x="4773113" y="1082575"/>
            <a:ext cx="2615899" cy="3487874"/>
          </a:xfrm>
          <a:prstGeom prst="rect">
            <a:avLst/>
          </a:prstGeom>
          <a:noFill/>
          <a:ln>
            <a:noFill/>
          </a:ln>
        </p:spPr>
      </p:pic>
      <p:sp>
        <p:nvSpPr>
          <p:cNvPr id="80" name="Google Shape;80;p16"/>
          <p:cNvSpPr txBox="1"/>
          <p:nvPr>
            <p:ph type="title"/>
          </p:nvPr>
        </p:nvSpPr>
        <p:spPr>
          <a:xfrm>
            <a:off x="311700" y="192525"/>
            <a:ext cx="888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latin typeface="Proxima Nova"/>
                <a:ea typeface="Proxima Nova"/>
                <a:cs typeface="Proxima Nova"/>
                <a:sym typeface="Proxima Nova"/>
              </a:rPr>
              <a:t>Results: Cow - hole filling source: orig zoomed img</a:t>
            </a:r>
            <a:endParaRPr sz="262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754988" y="1029813"/>
            <a:ext cx="2615900" cy="3486626"/>
          </a:xfrm>
          <a:prstGeom prst="rect">
            <a:avLst/>
          </a:prstGeom>
          <a:noFill/>
          <a:ln>
            <a:noFill/>
          </a:ln>
        </p:spPr>
      </p:pic>
      <p:pic>
        <p:nvPicPr>
          <p:cNvPr id="86" name="Google Shape;86;p17"/>
          <p:cNvPicPr preferRelativeResize="0"/>
          <p:nvPr/>
        </p:nvPicPr>
        <p:blipFill>
          <a:blip r:embed="rId4">
            <a:alphaModFix/>
          </a:blip>
          <a:stretch>
            <a:fillRect/>
          </a:stretch>
        </p:blipFill>
        <p:spPr>
          <a:xfrm>
            <a:off x="4773113" y="1082575"/>
            <a:ext cx="2615899" cy="3487874"/>
          </a:xfrm>
          <a:prstGeom prst="rect">
            <a:avLst/>
          </a:prstGeom>
          <a:noFill/>
          <a:ln>
            <a:noFill/>
          </a:ln>
        </p:spPr>
      </p:pic>
      <p:sp>
        <p:nvSpPr>
          <p:cNvPr id="87" name="Google Shape;87;p17"/>
          <p:cNvSpPr txBox="1"/>
          <p:nvPr>
            <p:ph type="title"/>
          </p:nvPr>
        </p:nvSpPr>
        <p:spPr>
          <a:xfrm>
            <a:off x="311700" y="192525"/>
            <a:ext cx="838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latin typeface="Proxima Nova"/>
                <a:ea typeface="Proxima Nova"/>
                <a:cs typeface="Proxima Nova"/>
                <a:sym typeface="Proxima Nova"/>
              </a:rPr>
              <a:t>Results: Cube - hole filling source: fused image</a:t>
            </a:r>
            <a:endParaRPr sz="26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119075" y="41325"/>
            <a:ext cx="637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Proxima Nova Semibold"/>
                <a:ea typeface="Proxima Nova Semibold"/>
                <a:cs typeface="Proxima Nova Semibold"/>
                <a:sym typeface="Proxima Nova Semibold"/>
              </a:rPr>
              <a:t>Key Problems: holes</a:t>
            </a:r>
            <a:endParaRPr sz="2520">
              <a:latin typeface="Proxima Nova Semibold"/>
              <a:ea typeface="Proxima Nova Semibold"/>
              <a:cs typeface="Proxima Nova Semibold"/>
              <a:sym typeface="Proxima Nova Semibold"/>
            </a:endParaRPr>
          </a:p>
        </p:txBody>
      </p:sp>
      <p:sp>
        <p:nvSpPr>
          <p:cNvPr id="93" name="Google Shape;93;p18"/>
          <p:cNvSpPr txBox="1"/>
          <p:nvPr>
            <p:ph type="title"/>
          </p:nvPr>
        </p:nvSpPr>
        <p:spPr>
          <a:xfrm>
            <a:off x="133275" y="569850"/>
            <a:ext cx="6006000" cy="852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Heebo"/>
              <a:buChar char="●"/>
            </a:pPr>
            <a:r>
              <a:rPr lang="en" sz="1500">
                <a:latin typeface="Heebo"/>
                <a:ea typeface="Heebo"/>
                <a:cs typeface="Heebo"/>
                <a:sym typeface="Heebo"/>
              </a:rPr>
              <a:t>Artificial DZ warps too much → harder to fill holes</a:t>
            </a:r>
            <a:endParaRPr sz="1500">
              <a:latin typeface="Heebo"/>
              <a:ea typeface="Heebo"/>
              <a:cs typeface="Heebo"/>
              <a:sym typeface="Heebo"/>
            </a:endParaRPr>
          </a:p>
          <a:p>
            <a:pPr indent="-323850" lvl="1" marL="914400" rtl="0" algn="l">
              <a:lnSpc>
                <a:spcPct val="150000"/>
              </a:lnSpc>
              <a:spcBef>
                <a:spcPts val="0"/>
              </a:spcBef>
              <a:spcAft>
                <a:spcPts val="0"/>
              </a:spcAft>
              <a:buSzPts val="1500"/>
              <a:buFont typeface="Heebo"/>
              <a:buChar char="○"/>
            </a:pPr>
            <a:r>
              <a:rPr lang="en" sz="1500">
                <a:latin typeface="Heebo"/>
                <a:ea typeface="Heebo"/>
                <a:cs typeface="Heebo"/>
                <a:sym typeface="Heebo"/>
              </a:rPr>
              <a:t>currently: using a nearest neighbors solution</a:t>
            </a:r>
            <a:endParaRPr sz="1500">
              <a:latin typeface="Heebo"/>
              <a:ea typeface="Heebo"/>
              <a:cs typeface="Heebo"/>
              <a:sym typeface="Heebo"/>
            </a:endParaRPr>
          </a:p>
        </p:txBody>
      </p:sp>
      <p:cxnSp>
        <p:nvCxnSpPr>
          <p:cNvPr id="94" name="Google Shape;94;p18"/>
          <p:cNvCxnSpPr/>
          <p:nvPr/>
        </p:nvCxnSpPr>
        <p:spPr>
          <a:xfrm flipH="1" rot="10800000">
            <a:off x="5767275" y="1597900"/>
            <a:ext cx="1094400" cy="1228800"/>
          </a:xfrm>
          <a:prstGeom prst="straightConnector1">
            <a:avLst/>
          </a:prstGeom>
          <a:noFill/>
          <a:ln cap="flat" cmpd="sng" w="19050">
            <a:solidFill>
              <a:schemeClr val="dk1"/>
            </a:solidFill>
            <a:prstDash val="solid"/>
            <a:round/>
            <a:headEnd len="med" w="med" type="none"/>
            <a:tailEnd len="med" w="med" type="triangle"/>
          </a:ln>
        </p:spPr>
      </p:cxnSp>
      <p:pic>
        <p:nvPicPr>
          <p:cNvPr id="95" name="Google Shape;95;p18"/>
          <p:cNvPicPr preferRelativeResize="0"/>
          <p:nvPr/>
        </p:nvPicPr>
        <p:blipFill>
          <a:blip r:embed="rId3">
            <a:alphaModFix/>
          </a:blip>
          <a:stretch>
            <a:fillRect/>
          </a:stretch>
        </p:blipFill>
        <p:spPr>
          <a:xfrm>
            <a:off x="209475" y="1827198"/>
            <a:ext cx="1621897" cy="2161999"/>
          </a:xfrm>
          <a:prstGeom prst="rect">
            <a:avLst/>
          </a:prstGeom>
          <a:noFill/>
          <a:ln>
            <a:noFill/>
          </a:ln>
        </p:spPr>
      </p:pic>
      <p:pic>
        <p:nvPicPr>
          <p:cNvPr id="96" name="Google Shape;96;p18"/>
          <p:cNvPicPr preferRelativeResize="0"/>
          <p:nvPr/>
        </p:nvPicPr>
        <p:blipFill>
          <a:blip r:embed="rId4">
            <a:alphaModFix/>
          </a:blip>
          <a:stretch>
            <a:fillRect/>
          </a:stretch>
        </p:blipFill>
        <p:spPr>
          <a:xfrm>
            <a:off x="1968901" y="1827188"/>
            <a:ext cx="1621900" cy="2162013"/>
          </a:xfrm>
          <a:prstGeom prst="rect">
            <a:avLst/>
          </a:prstGeom>
          <a:noFill/>
          <a:ln>
            <a:noFill/>
          </a:ln>
        </p:spPr>
      </p:pic>
      <p:pic>
        <p:nvPicPr>
          <p:cNvPr id="97" name="Google Shape;97;p18"/>
          <p:cNvPicPr preferRelativeResize="0"/>
          <p:nvPr/>
        </p:nvPicPr>
        <p:blipFill>
          <a:blip r:embed="rId5">
            <a:alphaModFix/>
          </a:blip>
          <a:stretch>
            <a:fillRect/>
          </a:stretch>
        </p:blipFill>
        <p:spPr>
          <a:xfrm>
            <a:off x="4075663" y="1827200"/>
            <a:ext cx="1621888" cy="2161989"/>
          </a:xfrm>
          <a:prstGeom prst="rect">
            <a:avLst/>
          </a:prstGeom>
          <a:noFill/>
          <a:ln>
            <a:noFill/>
          </a:ln>
        </p:spPr>
      </p:pic>
      <p:pic>
        <p:nvPicPr>
          <p:cNvPr id="98" name="Google Shape;98;p18"/>
          <p:cNvPicPr preferRelativeResize="0"/>
          <p:nvPr/>
        </p:nvPicPr>
        <p:blipFill>
          <a:blip r:embed="rId6">
            <a:alphaModFix/>
          </a:blip>
          <a:stretch>
            <a:fillRect/>
          </a:stretch>
        </p:blipFill>
        <p:spPr>
          <a:xfrm>
            <a:off x="7028970" y="240736"/>
            <a:ext cx="1621888" cy="2161989"/>
          </a:xfrm>
          <a:prstGeom prst="rect">
            <a:avLst/>
          </a:prstGeom>
          <a:noFill/>
          <a:ln>
            <a:noFill/>
          </a:ln>
        </p:spPr>
      </p:pic>
      <p:cxnSp>
        <p:nvCxnSpPr>
          <p:cNvPr id="99" name="Google Shape;99;p18"/>
          <p:cNvCxnSpPr/>
          <p:nvPr/>
        </p:nvCxnSpPr>
        <p:spPr>
          <a:xfrm>
            <a:off x="5767275" y="2826700"/>
            <a:ext cx="1040400" cy="1018500"/>
          </a:xfrm>
          <a:prstGeom prst="straightConnector1">
            <a:avLst/>
          </a:prstGeom>
          <a:noFill/>
          <a:ln cap="flat" cmpd="sng" w="19050">
            <a:solidFill>
              <a:schemeClr val="dk1"/>
            </a:solidFill>
            <a:prstDash val="solid"/>
            <a:round/>
            <a:headEnd len="med" w="med" type="none"/>
            <a:tailEnd len="med" w="med" type="triangle"/>
          </a:ln>
        </p:spPr>
      </p:cxnSp>
      <p:pic>
        <p:nvPicPr>
          <p:cNvPr id="100" name="Google Shape;100;p18"/>
          <p:cNvPicPr preferRelativeResize="0"/>
          <p:nvPr/>
        </p:nvPicPr>
        <p:blipFill>
          <a:blip r:embed="rId7">
            <a:alphaModFix/>
          </a:blip>
          <a:stretch>
            <a:fillRect/>
          </a:stretch>
        </p:blipFill>
        <p:spPr>
          <a:xfrm>
            <a:off x="7018544" y="2746853"/>
            <a:ext cx="1621901" cy="2162544"/>
          </a:xfrm>
          <a:prstGeom prst="rect">
            <a:avLst/>
          </a:prstGeom>
          <a:noFill/>
          <a:ln>
            <a:noFill/>
          </a:ln>
        </p:spPr>
      </p:pic>
      <p:cxnSp>
        <p:nvCxnSpPr>
          <p:cNvPr id="101" name="Google Shape;101;p18"/>
          <p:cNvCxnSpPr/>
          <p:nvPr/>
        </p:nvCxnSpPr>
        <p:spPr>
          <a:xfrm>
            <a:off x="3664507" y="2908200"/>
            <a:ext cx="348000" cy="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119075" y="41325"/>
            <a:ext cx="637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Proxima Nova Semibold"/>
                <a:ea typeface="Proxima Nova Semibold"/>
                <a:cs typeface="Proxima Nova Semibold"/>
                <a:sym typeface="Proxima Nova Semibold"/>
              </a:rPr>
              <a:t>Next Steps</a:t>
            </a:r>
            <a:endParaRPr sz="2520">
              <a:latin typeface="Proxima Nova Semibold"/>
              <a:ea typeface="Proxima Nova Semibold"/>
              <a:cs typeface="Proxima Nova Semibold"/>
              <a:sym typeface="Proxima Nova Semibold"/>
            </a:endParaRPr>
          </a:p>
        </p:txBody>
      </p:sp>
      <p:sp>
        <p:nvSpPr>
          <p:cNvPr id="107" name="Google Shape;107;p19"/>
          <p:cNvSpPr txBox="1"/>
          <p:nvPr>
            <p:ph type="title"/>
          </p:nvPr>
        </p:nvSpPr>
        <p:spPr>
          <a:xfrm>
            <a:off x="133275" y="569850"/>
            <a:ext cx="6006000" cy="852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Heebo"/>
              <a:buAutoNum type="arabicPeriod"/>
            </a:pPr>
            <a:r>
              <a:rPr lang="en" sz="1500">
                <a:latin typeface="Heebo"/>
                <a:ea typeface="Heebo"/>
                <a:cs typeface="Heebo"/>
                <a:sym typeface="Heebo"/>
              </a:rPr>
              <a:t>tune parameters, different interpolation</a:t>
            </a:r>
            <a:endParaRPr sz="1500">
              <a:latin typeface="Heebo"/>
              <a:ea typeface="Heebo"/>
              <a:cs typeface="Heebo"/>
              <a:sym typeface="Heebo"/>
            </a:endParaRPr>
          </a:p>
          <a:p>
            <a:pPr indent="-323850" lvl="0" marL="457200" rtl="0" algn="l">
              <a:lnSpc>
                <a:spcPct val="150000"/>
              </a:lnSpc>
              <a:spcBef>
                <a:spcPts val="0"/>
              </a:spcBef>
              <a:spcAft>
                <a:spcPts val="0"/>
              </a:spcAft>
              <a:buSzPts val="1500"/>
              <a:buFont typeface="Heebo"/>
              <a:buAutoNum type="arabicPeriod"/>
            </a:pPr>
            <a:r>
              <a:rPr lang="en" sz="1500">
                <a:latin typeface="Heebo"/>
                <a:ea typeface="Heebo"/>
                <a:cs typeface="Heebo"/>
                <a:sym typeface="Heebo"/>
              </a:rPr>
              <a:t>Shallow DoF</a:t>
            </a:r>
            <a:endParaRPr sz="1500">
              <a:latin typeface="Heebo"/>
              <a:ea typeface="Heebo"/>
              <a:cs typeface="Heebo"/>
              <a:sym typeface="Heeb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